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5" r:id="rId20"/>
    <p:sldId id="274" r:id="rId21"/>
    <p:sldId id="276" r:id="rId2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32"/>
    <p:restoredTop sz="94674"/>
  </p:normalViewPr>
  <p:slideViewPr>
    <p:cSldViewPr snapToGrid="0">
      <p:cViewPr varScale="1">
        <p:scale>
          <a:sx n="62" d="100"/>
          <a:sy n="62" d="100"/>
        </p:scale>
        <p:origin x="78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>
</file>

<file path=ppt/media/image10.png>
</file>

<file path=ppt/media/image11.png>
</file>

<file path=ppt/media/image12.png>
</file>

<file path=ppt/media/image13.png>
</file>

<file path=ppt/media/image14.tif>
</file>

<file path=ppt/media/image2.png>
</file>

<file path=ppt/media/image3.png>
</file>

<file path=ppt/media/image4.t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9" name="Shape 14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57559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1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1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说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说明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显著事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事实信息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事实信息</a:t>
            </a:r>
          </a:p>
        </p:txBody>
      </p:sp>
      <p:sp>
        <p:nvSpPr>
          <p:cNvPr id="107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属性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属性</a:t>
            </a:r>
          </a:p>
        </p:txBody>
      </p:sp>
      <p:sp>
        <p:nvSpPr>
          <p:cNvPr id="116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“著名引文”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生长在岩石之间的野生植物的特写"/>
          <p:cNvSpPr>
            <a:spLocks noGrp="1"/>
          </p:cNvSpPr>
          <p:nvPr>
            <p:ph type="pic" sz="quarter" idx="21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乌云下的大岩层，前景是一条土路"/>
          <p:cNvSpPr>
            <a:spLocks noGrp="1"/>
          </p:cNvSpPr>
          <p:nvPr>
            <p:ph type="pic" idx="22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生长在熔岩岩石之间的野生植物的特写"/>
          <p:cNvSpPr>
            <a:spLocks noGrp="1"/>
          </p:cNvSpPr>
          <p:nvPr>
            <p:ph type="pic" sz="quarter" idx="23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7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被绿色岩石景观环绕的瀑布"/>
          <p:cNvSpPr>
            <a:spLocks noGrp="1"/>
          </p:cNvSpPr>
          <p:nvPr>
            <p:ph type="pic" idx="21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绿色丘陵景观"/>
          <p:cNvSpPr>
            <a:spLocks noGrp="1"/>
          </p:cNvSpPr>
          <p:nvPr>
            <p:ph type="pic" idx="21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演示文稿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演示文稿标题</a:t>
            </a:r>
          </a:p>
        </p:txBody>
      </p:sp>
      <p:sp>
        <p:nvSpPr>
          <p:cNvPr id="23" name="作者和日期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sz="3060" b="1"/>
            </a:lvl1pPr>
          </a:lstStyle>
          <a:p>
            <a:r>
              <a:t>作者和日期</a:t>
            </a:r>
          </a:p>
        </p:txBody>
      </p:sp>
      <p:sp>
        <p:nvSpPr>
          <p:cNvPr id="24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演示文稿副标题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照片（备选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幻灯片标题</a:t>
            </a:r>
          </a:p>
        </p:txBody>
      </p:sp>
      <p:sp>
        <p:nvSpPr>
          <p:cNvPr id="33" name="正文级别 1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幻灯片副标题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4" name="苔藓覆盖的岩石"/>
          <p:cNvSpPr>
            <a:spLocks noGrp="1"/>
          </p:cNvSpPr>
          <p:nvPr>
            <p:ph type="pic" sz="half" idx="21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5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灯片标题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43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44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61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62" name="正文级别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乌云下的大岩层，前景是一条土路"/>
          <p:cNvSpPr>
            <a:spLocks noGrp="1"/>
          </p:cNvSpPr>
          <p:nvPr>
            <p:ph type="pic" idx="22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4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节标题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章节标题</a:t>
            </a:r>
          </a:p>
        </p:txBody>
      </p:sp>
      <p:sp>
        <p:nvSpPr>
          <p:cNvPr id="7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幻灯片标题</a:t>
            </a:r>
          </a:p>
        </p:txBody>
      </p:sp>
      <p:sp>
        <p:nvSpPr>
          <p:cNvPr id="80" name="幻灯片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幻灯片副标题</a:t>
            </a:r>
          </a:p>
        </p:txBody>
      </p:sp>
      <p:sp>
        <p:nvSpPr>
          <p:cNvPr id="8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议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议程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议程标题</a:t>
            </a:r>
          </a:p>
        </p:txBody>
      </p:sp>
      <p:sp>
        <p:nvSpPr>
          <p:cNvPr id="89" name="议程副标题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sz="4840" b="1"/>
            </a:lvl1pPr>
          </a:lstStyle>
          <a:p>
            <a:r>
              <a:t>议程副标题</a:t>
            </a:r>
          </a:p>
        </p:txBody>
      </p:sp>
      <p:sp>
        <p:nvSpPr>
          <p:cNvPr id="90" name="正文级别 1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议程主题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1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标题"/>
          <p:cNvSpPr txBox="1">
            <a:spLocks noGrp="1"/>
          </p:cNvSpPr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幻灯片标题</a:t>
            </a:r>
          </a:p>
        </p:txBody>
      </p:sp>
      <p:sp>
        <p:nvSpPr>
          <p:cNvPr id="3" name="正文级别 1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幻灯片项目符号文本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oseidon Spidex CTO…"/>
          <p:cNvSpPr txBox="1">
            <a:spLocks noGrp="1"/>
          </p:cNvSpPr>
          <p:nvPr>
            <p:ph type="body" idx="21"/>
          </p:nvPr>
        </p:nvSpPr>
        <p:spPr>
          <a:xfrm>
            <a:off x="1383066" y="10761985"/>
            <a:ext cx="21971003" cy="1544022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defTabSz="709930">
              <a:defRPr sz="3096"/>
            </a:pPr>
            <a:r>
              <a:rPr lang="en-US" dirty="0"/>
              <a:t>Roam</a:t>
            </a:r>
            <a:r>
              <a:rPr dirty="0"/>
              <a:t> </a:t>
            </a:r>
            <a:r>
              <a:rPr lang="en-US" dirty="0" err="1"/>
              <a:t>章鱼网络核心开发者</a:t>
            </a:r>
            <a:endParaRPr dirty="0"/>
          </a:p>
          <a:p>
            <a:pPr defTabSz="709930">
              <a:defRPr sz="3096"/>
            </a:pPr>
            <a:endParaRPr dirty="0"/>
          </a:p>
        </p:txBody>
      </p:sp>
      <p:sp>
        <p:nvSpPr>
          <p:cNvPr id="152" name="Week 4…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 defTabSz="2218888">
              <a:defRPr sz="10556" spc="-211"/>
            </a:pPr>
            <a:r>
              <a:t>Week 4</a:t>
            </a:r>
          </a:p>
          <a:p>
            <a:pPr defTabSz="2218888">
              <a:defRPr sz="10556" spc="-211"/>
            </a:pPr>
            <a:endParaRPr/>
          </a:p>
          <a:p>
            <a:pPr defTabSz="2218888">
              <a:defRPr sz="10556" spc="-211"/>
            </a:pPr>
            <a:r>
              <a:t>跨链通信协议IBC应用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数据包确认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数据包确认</a:t>
            </a:r>
          </a:p>
        </p:txBody>
      </p:sp>
      <p:sp>
        <p:nvSpPr>
          <p:cNvPr id="183" name="模块可自行编写特定应用的数据包确认逻辑…"/>
          <p:cNvSpPr txBox="1">
            <a:spLocks noGrp="1"/>
          </p:cNvSpPr>
          <p:nvPr>
            <p:ph type="body" sz="quarter" idx="1"/>
          </p:nvPr>
        </p:nvSpPr>
        <p:spPr>
          <a:xfrm>
            <a:off x="765080" y="3630517"/>
            <a:ext cx="9192532" cy="5380991"/>
          </a:xfrm>
          <a:prstGeom prst="rect">
            <a:avLst/>
          </a:prstGeom>
        </p:spPr>
        <p:txBody>
          <a:bodyPr/>
          <a:lstStyle/>
          <a:p>
            <a:pPr marL="1146047" lvl="1" indent="-573023" defTabSz="2292038">
              <a:spcBef>
                <a:spcPts val="4200"/>
              </a:spcBef>
              <a:defRPr sz="4512"/>
            </a:pPr>
            <a:r>
              <a:t>模块可自行编写特定应用的数据包确认逻辑</a:t>
            </a:r>
          </a:p>
          <a:p>
            <a:pPr marL="1146047" lvl="1" indent="-573023" defTabSz="2292038">
              <a:spcBef>
                <a:spcPts val="4200"/>
              </a:spcBef>
              <a:defRPr sz="4512"/>
            </a:pPr>
            <a:r>
              <a:t>接收链可选择同步确认或异步确认</a:t>
            </a:r>
          </a:p>
          <a:p>
            <a:pPr marL="1146047" lvl="1" indent="-573023" defTabSz="2292038">
              <a:spcBef>
                <a:spcPts val="4200"/>
              </a:spcBef>
              <a:defRPr sz="4512"/>
            </a:pPr>
            <a:r>
              <a:t>确认数据对于IBC来说是透明的</a:t>
            </a:r>
          </a:p>
        </p:txBody>
      </p:sp>
      <p:pic>
        <p:nvPicPr>
          <p:cNvPr id="184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4302" y="3757218"/>
            <a:ext cx="13398501" cy="7861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一些术语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一些术语</a:t>
            </a:r>
          </a:p>
        </p:txBody>
      </p:sp>
      <p:sp>
        <p:nvSpPr>
          <p:cNvPr id="187" name="Capability：IBC会验证模块的行为，只有拥有适当权限的模块才能使用它们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Capability：IBC会验证模块的行为，只有拥有适当权限的模块才能使用它们。</a:t>
            </a:r>
          </a:p>
          <a:p>
            <a:r>
              <a:t>Path：在IBC中，消息并不会直接通过网络传递，而是会提交到一个为特定消息类型和特定对手保留的path。</a:t>
            </a:r>
          </a:p>
          <a:p>
            <a:r>
              <a:t>Proof：proof会随着消息一起传递给对手链，用于证明消息的存在。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IBC各组件工作流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IBC各组件工作流程</a:t>
            </a:r>
          </a:p>
        </p:txBody>
      </p:sp>
      <p:pic>
        <p:nvPicPr>
          <p:cNvPr id="190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9782" y="3950559"/>
            <a:ext cx="16751301" cy="8851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什么是ICS20？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什么是ICS20？</a:t>
            </a:r>
          </a:p>
        </p:txBody>
      </p:sp>
      <p:sp>
        <p:nvSpPr>
          <p:cNvPr id="193" name="ICS20是一种同质化通证转账协议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ICS20是一种同质化通证转账协议</a:t>
            </a:r>
          </a:p>
          <a:p>
            <a:pPr lvl="1"/>
            <a:r>
              <a:t>保持同质性（双向锚定）</a:t>
            </a:r>
          </a:p>
          <a:p>
            <a:pPr lvl="1"/>
            <a:r>
              <a:t>保持供应量不变（在单一源链和模块上保持不变或通胀）</a:t>
            </a:r>
          </a:p>
          <a:p>
            <a:pPr lvl="1"/>
            <a:r>
              <a:t>无许可的通证转移</a:t>
            </a:r>
          </a:p>
          <a:p>
            <a:pPr lvl="1"/>
            <a:r>
              <a:t>对称，所有链实现相同的逻辑</a:t>
            </a:r>
          </a:p>
          <a:p>
            <a:pPr lvl="1"/>
            <a:r>
              <a:t>故障遏制：防止源自链A的通证由于链B的拜占庭行为而发生拜占庭膨胀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跨链代币转账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跨链代币转账</a:t>
            </a:r>
          </a:p>
        </p:txBody>
      </p:sp>
      <p:pic>
        <p:nvPicPr>
          <p:cNvPr id="196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1300" y="3606800"/>
            <a:ext cx="11201400" cy="65024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Coin Source Tracing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Coin Source Tracing</a:t>
            </a:r>
          </a:p>
        </p:txBody>
      </p:sp>
      <p:sp>
        <p:nvSpPr>
          <p:cNvPr id="199" name="Example: A -&gt; B-&gt; C -&gt; A -&gt; C -&gt; B -&gt; A"/>
          <p:cNvSpPr txBox="1"/>
          <p:nvPr/>
        </p:nvSpPr>
        <p:spPr>
          <a:xfrm>
            <a:off x="694271" y="3273820"/>
            <a:ext cx="19921293" cy="28725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50800" tIns="50800" rIns="50800" bIns="50800" anchor="ctr">
            <a:spAutoFit/>
          </a:bodyPr>
          <a:lstStyle>
            <a:lvl1pPr>
              <a:defRPr sz="4500"/>
            </a:lvl1pPr>
          </a:lstStyle>
          <a:p>
            <a:pPr algn="l"/>
            <a:r>
              <a:rPr dirty="0"/>
              <a:t>Example: A -&gt; B-&gt; C -&gt; A -&gt; C -&gt; B -&gt; </a:t>
            </a:r>
            <a:r>
              <a:rPr lang="en-US" dirty="0"/>
              <a:t>A</a:t>
            </a:r>
            <a:endParaRPr lang="zh-CN" altLang="en-US" dirty="0"/>
          </a:p>
          <a:p>
            <a:r>
              <a:rPr lang="zh-CN" altLang="en-US" dirty="0"/>
              <a:t> </a:t>
            </a:r>
          </a:p>
          <a:p>
            <a:pPr algn="l"/>
            <a:r>
              <a:rPr lang="zh-CN" altLang="en-US" dirty="0"/>
              <a:t>其中涉及到以下几个</a:t>
            </a:r>
            <a:r>
              <a:rPr lang="en-US" altLang="zh-CN" dirty="0"/>
              <a:t>channel</a:t>
            </a:r>
            <a:r>
              <a:rPr lang="zh-CN" altLang="en-US" dirty="0"/>
              <a:t>：</a:t>
            </a:r>
            <a:endParaRPr lang="en-US" altLang="zh-CN" dirty="0"/>
          </a:p>
          <a:p>
            <a:pPr algn="l"/>
            <a:r>
              <a:rPr lang="en-US" altLang="zh-CN" dirty="0"/>
              <a:t>A-&gt;B: ab; A-&gt;C: ac; B-&gt;A: </a:t>
            </a:r>
            <a:r>
              <a:rPr lang="en-US" altLang="zh-CN" dirty="0" err="1"/>
              <a:t>ba</a:t>
            </a:r>
            <a:r>
              <a:rPr lang="en-US" altLang="zh-CN" dirty="0"/>
              <a:t>; B-&gt;C: </a:t>
            </a:r>
            <a:r>
              <a:rPr lang="en-US" altLang="zh-CN" dirty="0" err="1"/>
              <a:t>bc</a:t>
            </a:r>
            <a:r>
              <a:rPr lang="en-US" altLang="zh-CN" dirty="0"/>
              <a:t>; C-&gt;A: ca; C-&gt;B: </a:t>
            </a:r>
            <a:r>
              <a:rPr lang="en-US" altLang="zh-CN" dirty="0" err="1"/>
              <a:t>cb</a:t>
            </a:r>
            <a:r>
              <a:rPr lang="en-US" altLang="zh-CN" dirty="0"/>
              <a:t>;</a:t>
            </a:r>
          </a:p>
        </p:txBody>
      </p:sp>
      <p:graphicFrame>
        <p:nvGraphicFramePr>
          <p:cNvPr id="200" name="表格 1"/>
          <p:cNvGraphicFramePr/>
          <p:nvPr>
            <p:extLst>
              <p:ext uri="{D42A27DB-BD31-4B8C-83A1-F6EECF244321}">
                <p14:modId xmlns:p14="http://schemas.microsoft.com/office/powerpoint/2010/main" val="94843520"/>
              </p:ext>
            </p:extLst>
          </p:nvPr>
        </p:nvGraphicFramePr>
        <p:xfrm>
          <a:off x="816163" y="7299699"/>
          <a:ext cx="20817709" cy="5703306"/>
        </p:xfrm>
        <a:graphic>
          <a:graphicData uri="http://schemas.openxmlformats.org/drawingml/2006/table">
            <a:tbl>
              <a:tblPr firstRow="1" firstCol="1">
                <a:tableStyleId>{4C3C2611-4C71-4FC5-86AE-919BDF0F9419}</a:tableStyleId>
              </a:tblPr>
              <a:tblGrid>
                <a:gridCol w="346961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69618">
                  <a:extLst>
                    <a:ext uri="{9D8B030D-6E8A-4147-A177-3AD203B41FA5}">
                      <a16:colId xmlns:a16="http://schemas.microsoft.com/office/drawing/2014/main" val="772715898"/>
                    </a:ext>
                  </a:extLst>
                </a:gridCol>
                <a:gridCol w="3469618">
                  <a:extLst>
                    <a:ext uri="{9D8B030D-6E8A-4147-A177-3AD203B41FA5}">
                      <a16:colId xmlns:a16="http://schemas.microsoft.com/office/drawing/2014/main" val="621134943"/>
                    </a:ext>
                  </a:extLst>
                </a:gridCol>
                <a:gridCol w="34696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559112">
                  <a:extLst>
                    <a:ext uri="{9D8B030D-6E8A-4147-A177-3AD203B41FA5}">
                      <a16:colId xmlns:a16="http://schemas.microsoft.com/office/drawing/2014/main" val="37852444"/>
                    </a:ext>
                  </a:extLst>
                </a:gridCol>
                <a:gridCol w="33801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14758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</a:rPr>
                        <a:t>Step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b="1" dirty="0">
                          <a:solidFill>
                            <a:srgbClr val="FFFFFF"/>
                          </a:solidFill>
                        </a:rPr>
                        <a:t>Source channel</a:t>
                      </a:r>
                      <a:endParaRPr sz="3200" b="1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b="1" dirty="0">
                          <a:solidFill>
                            <a:srgbClr val="FFFFFF"/>
                          </a:solidFill>
                        </a:rPr>
                        <a:t>Target </a:t>
                      </a:r>
                      <a:r>
                        <a:rPr lang="en-US" sz="3200" b="1" dirty="0" err="1">
                          <a:solidFill>
                            <a:srgbClr val="FFFFFF"/>
                          </a:solidFill>
                        </a:rPr>
                        <a:t>chanel</a:t>
                      </a:r>
                      <a:endParaRPr sz="3200" b="1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 dirty="0">
                          <a:solidFill>
                            <a:srgbClr val="FFFFFF"/>
                          </a:solidFill>
                        </a:rPr>
                        <a:t>Sender Chain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b="1" dirty="0">
                          <a:solidFill>
                            <a:srgbClr val="FFFFFF"/>
                          </a:solidFill>
                        </a:rPr>
                        <a:t>Sender </a:t>
                      </a:r>
                      <a:r>
                        <a:rPr lang="en-US" sz="3200" b="1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sz="3200" b="1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b="1" dirty="0">
                          <a:solidFill>
                            <a:srgbClr val="FFFFFF"/>
                          </a:solidFill>
                        </a:rPr>
                        <a:t>Receiver </a:t>
                      </a:r>
                      <a:r>
                        <a:rPr sz="3200" b="1" dirty="0" err="1">
                          <a:solidFill>
                            <a:srgbClr val="FFFFFF"/>
                          </a:solidFill>
                        </a:rPr>
                        <a:t>Deno</a:t>
                      </a:r>
                      <a:r>
                        <a:rPr lang="en-US" sz="3200" b="1" dirty="0" err="1">
                          <a:solidFill>
                            <a:srgbClr val="FFFFFF"/>
                          </a:solidFill>
                        </a:rPr>
                        <a:t>m</a:t>
                      </a:r>
                      <a:endParaRPr sz="3200" b="1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4758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 dirty="0">
                          <a:solidFill>
                            <a:srgbClr val="FFFFFF"/>
                          </a:solidFill>
                        </a:rPr>
                        <a:t>A -&gt; B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>
                          <a:solidFill>
                            <a:srgbClr val="FFFFFF"/>
                          </a:solidFill>
                        </a:rPr>
                        <a:t>ab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200" dirty="0">
                          <a:solidFill>
                            <a:srgbClr val="FFFFFF"/>
                          </a:solidFill>
                        </a:rPr>
                        <a:t>source zone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r>
                        <a:rPr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4758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</a:rPr>
                        <a:t>B -&gt; C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bc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cb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200" dirty="0">
                          <a:solidFill>
                            <a:srgbClr val="FFFFFF"/>
                          </a:solidFill>
                        </a:rPr>
                        <a:t>source zone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r>
                        <a:rPr lang="en-US" altLang="zh-CN"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lang="en-US" altLang="zh-CN"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cb</a:t>
                      </a:r>
                      <a:r>
                        <a:rPr lang="en-US"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r>
                        <a:rPr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4758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</a:rPr>
                        <a:t>C -&gt; 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>
                          <a:solidFill>
                            <a:srgbClr val="FFFFFF"/>
                          </a:solidFill>
                        </a:rPr>
                        <a:t>ca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>
                          <a:solidFill>
                            <a:srgbClr val="FFFFFF"/>
                          </a:solidFill>
                        </a:rPr>
                        <a:t>ac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200" dirty="0">
                          <a:solidFill>
                            <a:srgbClr val="FFFFFF"/>
                          </a:solidFill>
                        </a:rPr>
                        <a:t>source zone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cb</a:t>
                      </a:r>
                      <a:r>
                        <a:rPr lang="en-US" altLang="zh-CN"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r>
                        <a:rPr lang="en-US" altLang="zh-CN"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lang="en-US" altLang="zh-CN"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>
                          <a:solidFill>
                            <a:srgbClr val="FFFFFF"/>
                          </a:solidFill>
                        </a:rPr>
                        <a:t>ac/</a:t>
                      </a: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cb</a:t>
                      </a:r>
                      <a:r>
                        <a:rPr lang="en-US"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r>
                        <a:rPr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4758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</a:rPr>
                        <a:t>A -&gt; C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>
                          <a:solidFill>
                            <a:srgbClr val="FFFFFF"/>
                          </a:solidFill>
                        </a:rPr>
                        <a:t>ac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>
                          <a:solidFill>
                            <a:srgbClr val="FFFFFF"/>
                          </a:solidFill>
                        </a:rPr>
                        <a:t>ca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200" dirty="0">
                          <a:solidFill>
                            <a:srgbClr val="FFFFFF"/>
                          </a:solidFill>
                        </a:rPr>
                        <a:t>sink zone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altLang="zh-CN" sz="3200" dirty="0">
                          <a:solidFill>
                            <a:srgbClr val="FFFFFF"/>
                          </a:solidFill>
                        </a:rPr>
                        <a:t>ac/</a:t>
                      </a: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cb</a:t>
                      </a:r>
                      <a:r>
                        <a:rPr lang="en-US" altLang="zh-CN"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r>
                        <a:rPr lang="en-US" altLang="zh-CN"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lang="en-US" altLang="zh-CN"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cb</a:t>
                      </a:r>
                      <a:r>
                        <a:rPr lang="en-US"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r>
                        <a:rPr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4758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</a:rPr>
                        <a:t>C -&gt; B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cb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bc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200" dirty="0">
                          <a:solidFill>
                            <a:srgbClr val="FFFFFF"/>
                          </a:solidFill>
                        </a:rPr>
                        <a:t>sink zone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cb</a:t>
                      </a:r>
                      <a:r>
                        <a:rPr lang="en-US" altLang="zh-CN"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r>
                        <a:rPr lang="en-US" altLang="zh-CN"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lang="en-US" altLang="zh-CN"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r>
                        <a:rPr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14758">
                <a:tc>
                  <a:txBody>
                    <a:bodyPr/>
                    <a:lstStyle/>
                    <a:p>
                      <a:pPr defTabSz="914400">
                        <a:tabLst>
                          <a:tab pos="1663700" algn="l"/>
                        </a:tabLst>
                        <a:defRPr b="0">
                          <a:solidFill>
                            <a:srgbClr val="000000"/>
                          </a:solidFill>
                        </a:defRPr>
                      </a:pPr>
                      <a:r>
                        <a:rPr sz="3200" b="1">
                          <a:solidFill>
                            <a:srgbClr val="FFFFFF"/>
                          </a:solidFill>
                        </a:rPr>
                        <a:t>B -&gt; 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sz="3200" dirty="0">
                          <a:solidFill>
                            <a:srgbClr val="FFFFFF"/>
                          </a:solidFill>
                        </a:rPr>
                        <a:t>ab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200" dirty="0">
                          <a:solidFill>
                            <a:srgbClr val="FFFFFF"/>
                          </a:solidFill>
                        </a:rPr>
                        <a:t>sink zone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ba</a:t>
                      </a:r>
                      <a:r>
                        <a:rPr lang="en-US" altLang="zh-CN" sz="3200" dirty="0">
                          <a:solidFill>
                            <a:srgbClr val="FFFFFF"/>
                          </a:solidFill>
                        </a:rPr>
                        <a:t>/</a:t>
                      </a:r>
                      <a:r>
                        <a:rPr lang="en-US" altLang="zh-CN"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lang="en-US" altLang="zh-CN"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3200" dirty="0" err="1">
                          <a:solidFill>
                            <a:srgbClr val="FFFFFF"/>
                          </a:solidFill>
                        </a:rPr>
                        <a:t>denom</a:t>
                      </a:r>
                      <a:endParaRPr sz="3200" dirty="0">
                        <a:solidFill>
                          <a:srgbClr val="FFFFFF"/>
                        </a:solidFill>
                      </a:endParaRP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end Toke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Send Token</a:t>
            </a:r>
          </a:p>
        </p:txBody>
      </p:sp>
      <p:pic>
        <p:nvPicPr>
          <p:cNvPr id="204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0817" y="2940422"/>
            <a:ext cx="7048501" cy="29972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7016" y="1498076"/>
            <a:ext cx="11330779" cy="1173246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250" y="7332378"/>
            <a:ext cx="8146553" cy="47290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Receive Packe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Receive Packet</a:t>
            </a:r>
          </a:p>
        </p:txBody>
      </p:sp>
      <p:pic>
        <p:nvPicPr>
          <p:cNvPr id="20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610" y="3548872"/>
            <a:ext cx="15535271" cy="889224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20345" y="6240547"/>
            <a:ext cx="7359057" cy="42719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Refund Toke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Refund Token</a:t>
            </a:r>
          </a:p>
        </p:txBody>
      </p:sp>
      <p:pic>
        <p:nvPicPr>
          <p:cNvPr id="213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8925" y="3201388"/>
            <a:ext cx="6232312" cy="330806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4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9868" y="7489468"/>
            <a:ext cx="7411358" cy="1774084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图像" descr="图像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9160" y="3024820"/>
            <a:ext cx="11042683" cy="5015282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图像" descr="图像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888331" y="8391784"/>
            <a:ext cx="8470999" cy="491740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一个IBC通信应用案例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一个IBC通信应用案例</a:t>
            </a:r>
          </a:p>
        </p:txBody>
      </p:sp>
      <p:pic>
        <p:nvPicPr>
          <p:cNvPr id="22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811670"/>
            <a:ext cx="24384001" cy="111296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课程大纲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课程大纲</a:t>
            </a:r>
          </a:p>
        </p:txBody>
      </p:sp>
      <p:sp>
        <p:nvSpPr>
          <p:cNvPr id="155" name="IBC概览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IBC概览</a:t>
            </a:r>
          </a:p>
          <a:p>
            <a:r>
              <a:t>IBC应用ICS20协议</a:t>
            </a:r>
          </a:p>
          <a:p>
            <a:r>
              <a:t>IBC实践与应用</a:t>
            </a:r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IBC应用开发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IBC应用开发</a:t>
            </a:r>
          </a:p>
        </p:txBody>
      </p:sp>
      <p:sp>
        <p:nvSpPr>
          <p:cNvPr id="219" name="实现IBCModule接口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 sz="4100"/>
            </a:pPr>
            <a:r>
              <a:rPr dirty="0" err="1"/>
              <a:t>实现IBCModule接口</a:t>
            </a:r>
            <a:endParaRPr dirty="0"/>
          </a:p>
          <a:p>
            <a:pPr lvl="1">
              <a:lnSpc>
                <a:spcPct val="40000"/>
              </a:lnSpc>
              <a:defRPr sz="3500"/>
            </a:pPr>
            <a:r>
              <a:rPr dirty="0" err="1"/>
              <a:t>打开channel时握手的相关回调</a:t>
            </a:r>
            <a:endParaRPr dirty="0"/>
          </a:p>
          <a:p>
            <a:pPr lvl="1">
              <a:lnSpc>
                <a:spcPct val="40000"/>
              </a:lnSpc>
              <a:defRPr sz="3500"/>
            </a:pPr>
            <a:r>
              <a:rPr dirty="0" err="1"/>
              <a:t>关闭channel时握手的相关回调</a:t>
            </a:r>
            <a:endParaRPr dirty="0"/>
          </a:p>
          <a:p>
            <a:pPr lvl="1">
              <a:lnSpc>
                <a:spcPct val="40000"/>
              </a:lnSpc>
              <a:defRPr sz="3500"/>
            </a:pPr>
            <a:r>
              <a:rPr dirty="0" err="1"/>
              <a:t>数据包传输时的回调</a:t>
            </a:r>
            <a:endParaRPr dirty="0"/>
          </a:p>
          <a:p>
            <a:pPr>
              <a:defRPr sz="4100"/>
            </a:pPr>
            <a:r>
              <a:rPr dirty="0" err="1"/>
              <a:t>绑定Port</a:t>
            </a:r>
            <a:r>
              <a:rPr dirty="0"/>
              <a:t> </a:t>
            </a:r>
          </a:p>
          <a:p>
            <a:pPr>
              <a:defRPr sz="4100"/>
            </a:pPr>
            <a:r>
              <a:rPr dirty="0" err="1"/>
              <a:t>添加keeper方法</a:t>
            </a:r>
            <a:endParaRPr dirty="0"/>
          </a:p>
          <a:p>
            <a:pPr>
              <a:defRPr sz="4100"/>
            </a:pPr>
            <a:r>
              <a:rPr dirty="0" err="1"/>
              <a:t>定义数据包和确认数据包结构以及对应的编码解码方式</a:t>
            </a:r>
            <a:endParaRPr dirty="0"/>
          </a:p>
          <a:p>
            <a:pPr>
              <a:defRPr sz="4100"/>
            </a:pPr>
            <a:r>
              <a:rPr dirty="0" err="1"/>
              <a:t>添加对应的IBC路由</a:t>
            </a:r>
            <a:endParaRPr dirty="0"/>
          </a:p>
        </p:txBody>
      </p:sp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谢谢观看"/>
          <p:cNvSpPr txBox="1"/>
          <p:nvPr/>
        </p:nvSpPr>
        <p:spPr>
          <a:xfrm>
            <a:off x="10610849" y="6273799"/>
            <a:ext cx="3162301" cy="1168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6000"/>
            </a:lvl1pPr>
          </a:lstStyle>
          <a:p>
            <a:r>
              <a:t>谢谢观看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什么是IBC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什么是IBC</a:t>
            </a:r>
          </a:p>
        </p:txBody>
      </p:sp>
      <p:sp>
        <p:nvSpPr>
          <p:cNvPr id="158" name="一种通用的互操作性协议，它支持两个不同的区块链互相通信，而无需信任中间的任何人。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一种通用的互操作性协议，它支持两个不同的区块链互相通信，而无需信任中间的任何人。</a:t>
            </a:r>
          </a:p>
          <a:p>
            <a:r>
              <a:t>IBC解决了跨链通信问题，使得不同区块链之间的信息跨多个平台自由访问。</a:t>
            </a:r>
          </a:p>
          <a:p>
            <a:r>
              <a:t>以信任最小化、安全、可扩展和通用的方式实现了跨区块链进行任意数据传输。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IBC工作原理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IBC工作原理</a:t>
            </a:r>
          </a:p>
        </p:txBody>
      </p:sp>
      <p:sp>
        <p:nvSpPr>
          <p:cNvPr id="161" name="传输层（Transport Layer）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73023" indent="-573023" defTabSz="2292038">
              <a:spcBef>
                <a:spcPts val="4200"/>
              </a:spcBef>
              <a:defRPr sz="4512"/>
            </a:pPr>
            <a:r>
              <a:t>传输层（Transport Layer）</a:t>
            </a:r>
          </a:p>
          <a:p>
            <a:pPr marL="1146047" lvl="1" indent="-573023" defTabSz="2292038">
              <a:spcBef>
                <a:spcPts val="4200"/>
              </a:spcBef>
              <a:defRPr sz="3666"/>
            </a:pPr>
            <a:r>
              <a:t>IBC消息通过数据包（data package）传输，传输层负责传输、验证和排序这些数据包。</a:t>
            </a:r>
          </a:p>
          <a:p>
            <a:pPr marL="1146047" lvl="1" indent="-573023" defTabSz="2292038">
              <a:spcBef>
                <a:spcPts val="4200"/>
              </a:spcBef>
              <a:defRPr sz="3666"/>
            </a:pPr>
            <a:r>
              <a:t>传输层并不关心数据包的的内容。</a:t>
            </a:r>
          </a:p>
          <a:p>
            <a:pPr marL="1146047" lvl="1" indent="-573023" defTabSz="2292038">
              <a:spcBef>
                <a:spcPts val="4200"/>
              </a:spcBef>
              <a:defRPr sz="3666"/>
            </a:pPr>
            <a:r>
              <a:t>传输层包含轻客户端（Light Client），中继器（Relayer），连接（Connection）和通道（Channel）</a:t>
            </a:r>
          </a:p>
          <a:p>
            <a:pPr marL="573023" indent="-573023" defTabSz="2292038">
              <a:spcBef>
                <a:spcPts val="4200"/>
              </a:spcBef>
              <a:defRPr sz="4512"/>
            </a:pPr>
            <a:r>
              <a:t>应用层（Application Layer）</a:t>
            </a:r>
          </a:p>
          <a:p>
            <a:pPr marL="1146047" lvl="1" indent="-573023" defTabSz="2292038">
              <a:spcBef>
                <a:spcPts val="4200"/>
              </a:spcBef>
              <a:defRPr sz="3666"/>
            </a:pPr>
            <a:r>
              <a:t>同质化通证转账（ICS-20）</a:t>
            </a:r>
          </a:p>
          <a:p>
            <a:pPr marL="1146047" lvl="1" indent="-573023" defTabSz="2292038">
              <a:spcBef>
                <a:spcPts val="4200"/>
              </a:spcBef>
              <a:defRPr sz="3666"/>
            </a:pPr>
            <a:r>
              <a:t>跨链帐户（ICS-27）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轻客户端（Light Client）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轻客户端（Light Client）</a:t>
            </a:r>
          </a:p>
        </p:txBody>
      </p:sp>
      <p:sp>
        <p:nvSpPr>
          <p:cNvPr id="164" name="负责验证数据包中的消息证明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负责验证数据包中的消息证明</a:t>
            </a:r>
          </a:p>
          <a:p>
            <a:r>
              <a:t>IBC安全模型是基于轻客户端的而不是信任第三方</a:t>
            </a:r>
          </a:p>
        </p:txBody>
      </p:sp>
      <p:pic>
        <p:nvPicPr>
          <p:cNvPr id="165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3322" y="7045718"/>
            <a:ext cx="15637616" cy="60428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连接（Connection）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连接（Connection）</a:t>
            </a:r>
          </a:p>
        </p:txBody>
      </p:sp>
      <p:sp>
        <p:nvSpPr>
          <p:cNvPr id="168" name="负责连接两个不同链上的轻客户端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9193115" cy="8256012"/>
          </a:xfrm>
          <a:prstGeom prst="rect">
            <a:avLst/>
          </a:prstGeom>
        </p:spPr>
        <p:txBody>
          <a:bodyPr/>
          <a:lstStyle/>
          <a:p>
            <a:r>
              <a:rPr dirty="0" err="1"/>
              <a:t>负责连接两个不同链上的轻客户端</a:t>
            </a:r>
            <a:endParaRPr dirty="0"/>
          </a:p>
          <a:p>
            <a:r>
              <a:rPr dirty="0" err="1"/>
              <a:t>通过四次握手验证各自交易对手的客户端是否正确</a:t>
            </a:r>
            <a:endParaRPr dirty="0"/>
          </a:p>
        </p:txBody>
      </p:sp>
      <p:pic>
        <p:nvPicPr>
          <p:cNvPr id="169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9231" y="3310897"/>
            <a:ext cx="9436101" cy="9283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通道（channel）和 Por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通道（channel）和 Port</a:t>
            </a:r>
          </a:p>
        </p:txBody>
      </p:sp>
      <p:sp>
        <p:nvSpPr>
          <p:cNvPr id="172" name="通道是在不同链的模块之间传递数据包。因此，连接是特定于链的，通道是特定于模块的。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9471429" cy="8256012"/>
          </a:xfrm>
          <a:prstGeom prst="rect">
            <a:avLst/>
          </a:prstGeom>
        </p:spPr>
        <p:txBody>
          <a:bodyPr/>
          <a:lstStyle/>
          <a:p>
            <a:pPr marL="512063" indent="-512063" defTabSz="2048204">
              <a:spcBef>
                <a:spcPts val="3700"/>
              </a:spcBef>
              <a:defRPr sz="3443"/>
            </a:pPr>
            <a:r>
              <a:t>通道是在不同链的模块之间传递数据包。因此，连接是特定于链的，通道是特定于模块的。</a:t>
            </a:r>
          </a:p>
          <a:p>
            <a:pPr marL="512063" indent="-512063" defTabSz="2048204">
              <a:spcBef>
                <a:spcPts val="3700"/>
              </a:spcBef>
              <a:defRPr sz="3443"/>
            </a:pPr>
            <a:r>
              <a:t>一个连接可以有任意数量的关联通道，而每个通道仅与一个连接相关联。</a:t>
            </a:r>
          </a:p>
          <a:p>
            <a:pPr marL="512063" indent="-512063" defTabSz="2048204">
              <a:spcBef>
                <a:spcPts val="3700"/>
              </a:spcBef>
              <a:defRPr sz="3443"/>
            </a:pPr>
            <a:r>
              <a:t>一个链上的模块可以通过由 (channelID, portID) 元组唯一标识的通道发送、接收和确认数据包，从而与其他链上的模块进行通信。</a:t>
            </a:r>
          </a:p>
          <a:p>
            <a:pPr marL="512063" indent="-512063" defTabSz="2048204">
              <a:spcBef>
                <a:spcPts val="3700"/>
              </a:spcBef>
              <a:defRPr sz="3443"/>
            </a:pPr>
            <a:r>
              <a:t>一个IBC模块可以绑定任意数量的Port。</a:t>
            </a:r>
          </a:p>
          <a:p>
            <a:pPr marL="512063" indent="-512063" defTabSz="2048204">
              <a:spcBef>
                <a:spcPts val="3700"/>
              </a:spcBef>
              <a:defRPr sz="3443"/>
            </a:pPr>
            <a:r>
              <a:t>通道的建立同样需要四次握手。</a:t>
            </a:r>
          </a:p>
        </p:txBody>
      </p:sp>
      <p:pic>
        <p:nvPicPr>
          <p:cNvPr id="173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8616" y="4852260"/>
            <a:ext cx="11620501" cy="70485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中继器（Relayer）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中继器（Relayer）</a:t>
            </a:r>
          </a:p>
        </p:txBody>
      </p:sp>
      <p:sp>
        <p:nvSpPr>
          <p:cNvPr id="176" name="在IBC中，区块链不通过网络直接传递消息，而是依赖中继器进行通信。…"/>
          <p:cNvSpPr txBox="1">
            <a:spLocks noGrp="1"/>
          </p:cNvSpPr>
          <p:nvPr>
            <p:ph type="body" sz="half" idx="1"/>
          </p:nvPr>
        </p:nvSpPr>
        <p:spPr>
          <a:xfrm>
            <a:off x="1206500" y="4248504"/>
            <a:ext cx="11366655" cy="8256012"/>
          </a:xfrm>
          <a:prstGeom prst="rect">
            <a:avLst/>
          </a:prstGeom>
        </p:spPr>
        <p:txBody>
          <a:bodyPr/>
          <a:lstStyle/>
          <a:p>
            <a:r>
              <a:t>在IBC中，区块链不通过网络直接传递消息，而是依赖中继器进行通信。</a:t>
            </a:r>
          </a:p>
          <a:p>
            <a:r>
              <a:t>中继器是链下进程，负责监视运行 IBC 协议的每条链的状态。</a:t>
            </a:r>
          </a:p>
          <a:p>
            <a:r>
              <a:t>中继器不需要被信任。</a:t>
            </a:r>
          </a:p>
          <a:p>
            <a:r>
              <a:t>中继器运营方式长期不可持续，跨链标准ICS-29链上中继激励方法。</a:t>
            </a:r>
          </a:p>
        </p:txBody>
      </p:sp>
      <p:pic>
        <p:nvPicPr>
          <p:cNvPr id="177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16994" y="4773406"/>
            <a:ext cx="10788642" cy="630039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数据包（Packet）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z="7480" spc="-149"/>
            </a:lvl1pPr>
          </a:lstStyle>
          <a:p>
            <a:r>
              <a:t>数据包（Packet）</a:t>
            </a:r>
          </a:p>
        </p:txBody>
      </p:sp>
      <p:sp>
        <p:nvSpPr>
          <p:cNvPr id="180" name="IBC通过超时高度或者超时时间戳来决定数据包未成功发送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585215" indent="-585215" defTabSz="2340805">
              <a:spcBef>
                <a:spcPts val="4300"/>
              </a:spcBef>
              <a:defRPr sz="4608"/>
            </a:pPr>
            <a:r>
              <a:t>IBC通过超时高度或者超时时间戳来决定数据包未成功发送</a:t>
            </a:r>
          </a:p>
          <a:p>
            <a:pPr marL="585215" indent="-585215" defTabSz="2340805">
              <a:spcBef>
                <a:spcPts val="4300"/>
              </a:spcBef>
              <a:defRPr sz="4608"/>
            </a:pPr>
            <a:r>
              <a:t>有序通道（ORDERED Channel）</a:t>
            </a:r>
          </a:p>
          <a:p>
            <a:pPr marL="1170431" lvl="1" indent="-585215" defTabSz="2340805">
              <a:spcBef>
                <a:spcPts val="4300"/>
              </a:spcBef>
              <a:defRPr sz="3839"/>
            </a:pPr>
            <a:r>
              <a:t>当数据包seq n超时，所有数据包在seq k &gt; n都将发送失败</a:t>
            </a:r>
          </a:p>
          <a:p>
            <a:pPr marL="1170431" lvl="1" indent="-585215" defTabSz="2340805">
              <a:spcBef>
                <a:spcPts val="4300"/>
              </a:spcBef>
              <a:defRPr sz="3839"/>
            </a:pPr>
            <a:r>
              <a:t>当存在数据包超时，通道将被关闭</a:t>
            </a:r>
          </a:p>
          <a:p>
            <a:pPr marL="585215" indent="-585215" defTabSz="2340805">
              <a:spcBef>
                <a:spcPts val="4300"/>
              </a:spcBef>
              <a:defRPr sz="4608"/>
            </a:pPr>
            <a:r>
              <a:t>无序通道（UNORDERED Channel）</a:t>
            </a:r>
          </a:p>
          <a:p>
            <a:pPr marL="1170431" lvl="1" indent="-585215" defTabSz="2340805">
              <a:spcBef>
                <a:spcPts val="4300"/>
              </a:spcBef>
              <a:defRPr sz="3839"/>
            </a:pPr>
            <a:r>
              <a:t>数据包可以任何顺序接受</a:t>
            </a:r>
          </a:p>
          <a:p>
            <a:pPr marL="1170431" lvl="1" indent="-585215" defTabSz="2340805">
              <a:spcBef>
                <a:spcPts val="4300"/>
              </a:spcBef>
              <a:defRPr sz="3839"/>
            </a:pPr>
            <a:r>
              <a:t>数据包超时不会导致通道关闭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</TotalTime>
  <Words>450</Words>
  <Application>Microsoft Macintosh PowerPoint</Application>
  <PresentationFormat>Custom</PresentationFormat>
  <Paragraphs>123</Paragraphs>
  <Slides>21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Helvetica Neue</vt:lpstr>
      <vt:lpstr>Helvetica Neue Medium</vt:lpstr>
      <vt:lpstr>20_BasicBlack</vt:lpstr>
      <vt:lpstr>Week 4  跨链通信协议IBC应用</vt:lpstr>
      <vt:lpstr>课程大纲</vt:lpstr>
      <vt:lpstr>什么是IBC</vt:lpstr>
      <vt:lpstr>IBC工作原理</vt:lpstr>
      <vt:lpstr>轻客户端（Light Client）</vt:lpstr>
      <vt:lpstr>连接（Connection）</vt:lpstr>
      <vt:lpstr>通道（channel）和 Port</vt:lpstr>
      <vt:lpstr>中继器（Relayer）</vt:lpstr>
      <vt:lpstr>数据包（Packet）</vt:lpstr>
      <vt:lpstr>数据包确认</vt:lpstr>
      <vt:lpstr>一些术语</vt:lpstr>
      <vt:lpstr>IBC各组件工作流程</vt:lpstr>
      <vt:lpstr>什么是ICS20？</vt:lpstr>
      <vt:lpstr>跨链代币转账</vt:lpstr>
      <vt:lpstr>Coin Source Tracing</vt:lpstr>
      <vt:lpstr>Send Token</vt:lpstr>
      <vt:lpstr>Receive Packet</vt:lpstr>
      <vt:lpstr>Refund Token</vt:lpstr>
      <vt:lpstr>一个IBC通信应用案例</vt:lpstr>
      <vt:lpstr>IBC应用开发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Week 4  跨链通信协议IBC应用</dc:title>
  <cp:lastModifiedBy>敖 沈</cp:lastModifiedBy>
  <cp:revision>5</cp:revision>
  <dcterms:modified xsi:type="dcterms:W3CDTF">2023-06-19T11:13:37Z</dcterms:modified>
</cp:coreProperties>
</file>